
<file path=[Content_Types].xml><?xml version="1.0" encoding="utf-8"?>
<Types xmlns="http://schemas.openxmlformats.org/package/2006/content-types">
  <Default Extension="webm" ContentType="video/webm"/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1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4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notesSlides/notesSlide12.xml" ContentType="application/vnd.openxmlformats-officedocument.presentationml.notesSlide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hu-H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 /><Relationship Id="rId21" Type="http://schemas.openxmlformats.org/officeDocument/2006/relationships/tableStyles" Target="tableStyles.xml" /><Relationship Id="rId22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webm>
</file>

<file path=ppt/media/media3.webm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Ide GIF kell!</a:t>
            </a:r>
            <a:r>
              <a:rPr/>
              <a:t> + Példa leírása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3336956-3E3B-7E2B-691B-E2A2192E0165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04962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3893086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Ide GIF kell!</a:t>
            </a:r>
            <a:r>
              <a:rPr/>
              <a:t> + Példa leírása</a:t>
            </a:r>
            <a:endParaRPr/>
          </a:p>
        </p:txBody>
      </p:sp>
      <p:sp>
        <p:nvSpPr>
          <p:cNvPr id="30201143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4EB1CF1-CF96-7F34-A435-5895405F79B5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092588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4867482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Ide GIF kell!</a:t>
            </a:r>
            <a:r>
              <a:rPr/>
              <a:t> + Példa leírása</a:t>
            </a:r>
            <a:endParaRPr/>
          </a:p>
        </p:txBody>
      </p:sp>
      <p:sp>
        <p:nvSpPr>
          <p:cNvPr id="190011479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8C50509-6889-2C74-37B5-226B136F3F8C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9377271-D693-9157-1CAD-8383540D2CF3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Programozhato UI = pl.: gomb hozzaadasa a ui-hoz, rakattintasnal pedig megjelenik kozepen egy ujabb gomb</a:t>
            </a:r>
            <a:r>
              <a:rPr/>
              <a:t>.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9D4163E-EEA3-3979-850B-E6FFB740E544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A779DC3-A193-F576-BF7C-190317A8F6EA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Elonyei:</a:t>
            </a:r>
            <a:endParaRPr/>
          </a:p>
          <a:p>
            <a:pPr>
              <a:defRPr/>
            </a:pPr>
            <a:r>
              <a:rPr/>
              <a:t>1 – nyilvan</a:t>
            </a:r>
            <a:endParaRPr/>
          </a:p>
          <a:p>
            <a:pPr>
              <a:defRPr/>
            </a:pPr>
            <a:r>
              <a:rPr/>
              <a:t>2 – Algoritmusossag nagyon jo, mivel bonyolult alakzatokat leprogramozni konnyebb, mint ha peldaul egy UI-on kellene osszekattintgatni.</a:t>
            </a:r>
            <a:endParaRPr/>
          </a:p>
          <a:p>
            <a:pPr>
              <a:defRPr/>
            </a:pPr>
            <a:r>
              <a:rPr/>
              <a:t>3 – Nagyon sok konyvtar van alapbol a matlabban, ami megkonnyiti a dolgunkat.</a:t>
            </a:r>
            <a:endParaRPr/>
          </a:p>
          <a:p>
            <a:pPr>
              <a:defRPr/>
            </a:pPr>
            <a:r>
              <a:rPr/>
              <a:t>Hatranyai:</a:t>
            </a:r>
            <a:endParaRPr/>
          </a:p>
          <a:p>
            <a:pPr>
              <a:defRPr/>
            </a:pPr>
            <a:r>
              <a:rPr/>
              <a:t>1 - </a:t>
            </a:r>
            <a:r>
              <a:rPr/>
              <a:t>Mondjuk egerrel nem lehet semmit sem mozgatni</a:t>
            </a:r>
            <a:endParaRPr/>
          </a:p>
          <a:p>
            <a:pPr>
              <a:defRPr/>
            </a:pPr>
            <a:r>
              <a:rPr/>
              <a:t>2 – Ha mondjuk sok objektumunk lenne egy 2D vagy akar 3D-s vilagban is, azokat megtekinteki nehezen lehetne &lt;- kamera hianyossaga</a:t>
            </a:r>
            <a:endParaRPr/>
          </a:p>
          <a:p>
            <a:pPr>
              <a:defRPr/>
            </a:pPr>
            <a:r>
              <a:rPr/>
              <a:t>3 – Abrak folyamatos frissitese lassu</a:t>
            </a:r>
            <a:endParaRPr/>
          </a:p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0EA112A-3800-6C15-4894-842A7743F122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Elonyei:</a:t>
            </a:r>
            <a:endParaRPr/>
          </a:p>
          <a:p>
            <a:pPr>
              <a:defRPr/>
            </a:pPr>
            <a:r>
              <a:rPr/>
              <a:t>1 – Eger inputra mozogni tudnak az alakzatok</a:t>
            </a:r>
            <a:endParaRPr/>
          </a:p>
          <a:p>
            <a:pPr>
              <a:defRPr/>
            </a:pPr>
            <a:r>
              <a:rPr/>
              <a:t>2 – Kamera</a:t>
            </a:r>
            <a:endParaRPr/>
          </a:p>
          <a:p>
            <a:pPr>
              <a:defRPr/>
            </a:pPr>
            <a:r>
              <a:rPr/>
              <a:t>3 – Meno, hogy csak leiraom az alakzatok kepletet, amiben ha szerepel hivatkozas egy masikra, akkor eszreveszi, es jol frissit mindent.</a:t>
            </a:r>
            <a:r>
              <a:rPr/>
              <a:t> Hintelni arra, hogy a fuggosekeget jo lenne csak leirni, de nem kezelni.</a:t>
            </a:r>
            <a:endParaRPr/>
          </a:p>
          <a:p>
            <a:pPr>
              <a:defRPr/>
            </a:pPr>
            <a:r>
              <a:rPr/>
              <a:t>Hatranyai:</a:t>
            </a:r>
            <a:endParaRPr/>
          </a:p>
          <a:p>
            <a:pPr>
              <a:defRPr/>
            </a:pPr>
            <a:r>
              <a:rPr/>
              <a:t>1 – Ossze kell kattingatni, nincsen egy funkcioteljes programozasi nyelv mogotte</a:t>
            </a:r>
            <a:endParaRPr/>
          </a:p>
          <a:p>
            <a:pPr>
              <a:defRPr/>
            </a:pPr>
            <a:r>
              <a:rPr/>
              <a:t>2 – Szemelyes pelda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A93BECD-81F5-F996-6C68-649E5D988655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Linkek, hivatkozasok meg minden meg kell ide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A6C742C-B212-5013-D0C1-6F48360A3ECE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Példát mondani a második pontra</a:t>
            </a:r>
            <a:r>
              <a:rPr/>
              <a:t>, hogy mit kellenie csinálni és kódban hogyan kell leírni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Függőségi képletek magyarázása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Képeket beszúrni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2F96BBC-E498-AF8F-C841-640C15E47054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Gifet beszúrni mindenképp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83711A0-C14F-F645-B7DB-6D42FBBAC4B8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Beszelni bovebben arrol, hogy a fuggosegi kepletek mindig egy lassu nyelvben maradnanak, vagy c/c++ ami nem a legbaratsagosabb csk plotolo nyelv.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D6CE25C-B21F-60B0-F0F6-F653BF33C905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10A06DB-3699-7287-25C0-483734F723CD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4E572A8-2CB4-9AD3-EB3C-6B836B3BA77B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3999" y="1122362"/>
            <a:ext cx="9144000" cy="2387599"/>
          </a:xfrm>
        </p:spPr>
        <p:txBody>
          <a:bodyPr anchor="b"/>
          <a:lstStyle>
            <a:lvl1pPr algn="ctr">
              <a:defRPr sz="45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3999" y="3602037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>
              <a:defRPr/>
            </a:pPr>
            <a:r>
              <a:rPr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899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198" y="365125"/>
            <a:ext cx="7734299" cy="5811838"/>
          </a:xfrm>
        </p:spPr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198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365125"/>
            <a:ext cx="10515600" cy="1325562"/>
          </a:xfrm>
        </p:spPr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9" y="1681162"/>
            <a:ext cx="5157785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5" cy="3684587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2"/>
            <a:ext cx="5183187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7" cy="3684587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7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7" y="987425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>
              <a:defRPr/>
            </a:pPr>
            <a:r>
              <a:rPr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gradFill>
          <a:gsLst>
            <a:gs pos="0">
              <a:schemeClr val="bg1">
                <a:lumMod val="75000"/>
              </a:schemeClr>
            </a:gs>
            <a:gs pos="13000">
              <a:schemeClr val="bg1"/>
            </a:gs>
            <a:gs pos="87000">
              <a:schemeClr val="bg1"/>
            </a:gs>
            <a:gs pos="100000">
              <a:schemeClr val="bg1">
                <a:lumMod val="50000"/>
              </a:schemeClr>
            </a:gs>
          </a:gsLst>
          <a:lin ang="5400000" scaled="1"/>
        </a:gra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198" y="365125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198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19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59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59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>
        <a:lnSpc>
          <a:spcPct val="90000"/>
        </a:lnSpc>
        <a:spcBef>
          <a:spcPts val="0"/>
        </a:spcBef>
        <a:buNone/>
        <a:defRPr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>
        <a:lnSpc>
          <a:spcPct val="90000"/>
        </a:lnSpc>
        <a:spcBef>
          <a:spcPts val="749"/>
        </a:spcBef>
        <a:buFont typeface="Arial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5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microsoft.com/office/2007/relationships/media" Target="../media/media2.webm"/><Relationship Id="rId6" Type="http://schemas.openxmlformats.org/officeDocument/2006/relationships/video" Target="../media/media2.webm" 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microsoft.com/office/2007/relationships/media" Target="../media/media3.webm"/><Relationship Id="rId5" Type="http://schemas.openxmlformats.org/officeDocument/2006/relationships/video" Target="../media/media3.webm" 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microsoft.com/office/2007/relationships/media" Target="../media/media1.webm"/><Relationship Id="rId5" Type="http://schemas.openxmlformats.org/officeDocument/2006/relationships/video" Target="../media/media1.webm" 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b" anchorCtr="0" forceAA="0" upright="0" compatLnSpc="0">
            <a:prstTxWarp prst="textNoShape"/>
            <a:normAutofit/>
          </a:bodyPr>
          <a:lstStyle/>
          <a:p>
            <a:pPr marL="0" marR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4500" b="1" i="0" u="none" strike="noStrike" cap="none" spc="0">
                <a:ln w="12700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Juliagebra</a:t>
            </a:r>
            <a:endParaRPr lang="en-US" sz="4500" b="1" i="0" u="none" strike="noStrike" cap="none" spc="0">
              <a:ln w="12700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Témavezető: Bálint </a:t>
            </a:r>
            <a:r>
              <a:rPr lang="en-US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Csaba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 lang="en-US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Készítette</a:t>
            </a:r>
            <a:r>
              <a:rPr lang="en-US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: Szabó </a:t>
            </a:r>
            <a:r>
              <a:rPr lang="en-US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Levente </a:t>
            </a:r>
            <a:r>
              <a:rPr lang="en-US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Zoltán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364673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 sz="3300" b="1" i="0" u="none" strike="noStrike" cap="none" spc="0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Juliagebra „gyémánt” példa</a:t>
            </a:r>
            <a:endParaRPr sz="33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pic>
        <p:nvPicPr>
          <p:cNvPr id="174589258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95262" y="2122565"/>
            <a:ext cx="4994897" cy="3503434"/>
          </a:xfrm>
          <a:prstGeom prst="rect">
            <a:avLst/>
          </a:prstGeom>
          <a:ln w="12699">
            <a:solidFill>
              <a:schemeClr val="accent2"/>
            </a:solidFill>
            <a:prstDash val="solid"/>
          </a:ln>
        </p:spPr>
      </p:pic>
      <p:pic>
        <p:nvPicPr>
          <p:cNvPr id="770052934" name="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"/>
          <a:stretch/>
        </p:blipFill>
        <p:spPr bwMode="auto">
          <a:xfrm flipH="0" flipV="0">
            <a:off x="5883207" y="2064778"/>
            <a:ext cx="5528601" cy="3561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321487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 sz="3300" b="1" i="0" u="none" strike="noStrike" cap="none" spc="0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Juliagebra „mágnes” példa</a:t>
            </a:r>
            <a:endParaRPr sz="33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pic>
        <p:nvPicPr>
          <p:cNvPr id="195583358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3136535" y="1385889"/>
            <a:ext cx="5918928" cy="52482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901535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 sz="3300" b="1" i="0" u="none" strike="noStrike" cap="none" spc="0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Juliagebra „mágnes” példa</a:t>
            </a:r>
            <a:endParaRPr sz="33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pic>
        <p:nvPicPr>
          <p:cNvPr id="780600520" name="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flipH="0" flipV="0">
            <a:off x="1586823" y="1416541"/>
            <a:ext cx="9018351" cy="52916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6818357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 sz="3300" b="1" i="0" u="none" strike="noStrike" cap="none" spc="0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Félév nehézségei</a:t>
            </a:r>
            <a:endParaRPr sz="33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2030865768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 kitanulása.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 és C-s könyvtárak kombinált használata.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OpenGL-es wrapperek megírásai.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Alakzatok modell logikájának és megjelenítési logikájának hatékony szétválasztására egy rendszer kitalálása.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8655405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 sz="3300" b="1" i="0" u="none" strike="noStrike" cap="none" spc="0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További célok</a:t>
            </a:r>
            <a:endParaRPr sz="33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21054140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Még több alakzattípus (görbék, felületek, testek, végtelen síkok...)</a:t>
            </a: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Programozható UI.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Grafikus ablak nem fő szálon futtatása.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Összekattintgatható alakzatok.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 lang="en-US" sz="2100" b="0" i="0" u="none" strike="noStrike" cap="none" spc="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Újraplotolás módosított forráskódból.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 kód -&gt; fragment shader kód.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2178770" name="Title 1"/>
          <p:cNvSpPr>
            <a:spLocks noGrp="1"/>
          </p:cNvSpPr>
          <p:nvPr>
            <p:ph type="ctrTitle"/>
          </p:nvPr>
        </p:nvSpPr>
        <p:spPr bwMode="auto">
          <a:xfrm>
            <a:off x="1523999" y="1122363"/>
            <a:ext cx="9144000" cy="2387599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hu-HU" sz="6000" b="1" i="0" u="none" strike="noStrike" cap="none" spc="0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Köszönöm a figyelmet!</a:t>
            </a:r>
            <a:endParaRPr sz="60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6102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b="1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Matlab</a:t>
            </a:r>
            <a:endParaRPr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90422764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Előnyei: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Kettő, három dimenziós ábrákat lehet kirajzolni vele.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Algoritmikusan 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lehet alakzatokat kirajzolni.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Matematikai és numerikus számításokra hatékony.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0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Hátrányosságai: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Nehezen lehet kirajzolás után is interaktív ábrákat létrehozni.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“Világok” megtekintését nem támogatja.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A kirajzolás nem GPU gyorsított egyes helyeken 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pic>
        <p:nvPicPr>
          <p:cNvPr id="207395442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7089431" y="2149474"/>
            <a:ext cx="4742568" cy="2386012"/>
          </a:xfrm>
          <a:prstGeom prst="rect">
            <a:avLst/>
          </a:prstGeom>
          <a:ln w="12699">
            <a:solidFill>
              <a:schemeClr val="accent2"/>
            </a:solidFill>
            <a:prstDash val="solid"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8926934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 sz="3300" b="1" i="0" u="none" strike="noStrike" cap="none" spc="0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Geogebra</a:t>
            </a:r>
            <a:endParaRPr>
              <a:latin typeface="Tinos"/>
              <a:cs typeface="Tinos"/>
            </a:endParaRPr>
          </a:p>
        </p:txBody>
      </p:sp>
      <p:sp>
        <p:nvSpPr>
          <p:cNvPr id="179001909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Előnyei: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Interaktív ábrákat lehet benne létrehozni akár 2D, 3D-ben.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Navigálni lehet a világban.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Függőségeket automatikusan kezeli.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0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Hátrányai: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Nem teljesen programozható.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Néha belassul, instabil.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pic>
        <p:nvPicPr>
          <p:cNvPr id="91008244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390710" y="2728841"/>
            <a:ext cx="5727080" cy="2544903"/>
          </a:xfrm>
          <a:prstGeom prst="rect">
            <a:avLst/>
          </a:prstGeom>
          <a:ln w="12699">
            <a:solidFill>
              <a:schemeClr val="accent2"/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07563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sz="3300" b="1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Keverékek </a:t>
            </a:r>
            <a:endParaRPr sz="33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1178458949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Matlab + Geogebra =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Geomatplot</a:t>
            </a: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cs typeface="Tinos"/>
              </a:rPr>
              <a:t> (Bálint Csaba és Bán Róbert)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Geopyplot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Juliagebra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pic>
        <p:nvPicPr>
          <p:cNvPr id="75339807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745649" y="3327863"/>
            <a:ext cx="3943350" cy="2800011"/>
          </a:xfrm>
          <a:prstGeom prst="rect">
            <a:avLst/>
          </a:prstGeom>
          <a:ln w="12699">
            <a:solidFill>
              <a:schemeClr val="accent2"/>
            </a:solidFill>
            <a:prstDash val="solid"/>
          </a:ln>
        </p:spPr>
      </p:pic>
      <p:pic>
        <p:nvPicPr>
          <p:cNvPr id="49639843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745649" y="211930"/>
            <a:ext cx="3943349" cy="2957512"/>
          </a:xfrm>
          <a:prstGeom prst="rect">
            <a:avLst/>
          </a:prstGeom>
          <a:ln w="12699">
            <a:solidFill>
              <a:schemeClr val="accent2"/>
            </a:solidFill>
            <a:prstDash val="solid"/>
          </a:ln>
        </p:spPr>
      </p:pic>
      <p:pic>
        <p:nvPicPr>
          <p:cNvPr id="50546927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838198" y="3327863"/>
            <a:ext cx="4659561" cy="2800011"/>
          </a:xfrm>
          <a:prstGeom prst="rect">
            <a:avLst/>
          </a:prstGeom>
          <a:ln w="12699">
            <a:solidFill>
              <a:schemeClr val="accent2"/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183727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b="1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Geomatplot</a:t>
            </a:r>
            <a:endParaRPr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1695129298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Matlab nyelvben készült.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Kirajzolható 2D-s, egérrel </a:t>
            </a:r>
            <a:r>
              <a:rPr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interaktálható objektumokat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 (pl.: pontok, parametrikus görbék) lehet létrehozni és a közöttük lévő </a:t>
            </a:r>
            <a:r>
              <a:rPr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függésegeket 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képletekkel megadni.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Optimalizált </a:t>
            </a:r>
            <a:r>
              <a:rPr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függőségi gráf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 kiértékelés.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pic>
        <p:nvPicPr>
          <p:cNvPr id="100338648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297887" y="3301749"/>
            <a:ext cx="6047712" cy="3289550"/>
          </a:xfrm>
          <a:prstGeom prst="rect">
            <a:avLst/>
          </a:prstGeom>
          <a:ln w="12699">
            <a:solidFill>
              <a:schemeClr val="accent2"/>
            </a:solidFill>
            <a:prstDash val="solid"/>
          </a:ln>
        </p:spPr>
      </p:pic>
      <p:pic>
        <p:nvPicPr>
          <p:cNvPr id="107874324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542567" y="3301749"/>
            <a:ext cx="5346582" cy="3289550"/>
          </a:xfrm>
          <a:prstGeom prst="rect">
            <a:avLst/>
          </a:prstGeom>
          <a:ln w="12699">
            <a:solidFill>
              <a:schemeClr val="accent2"/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189331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b="1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Geopyplot</a:t>
            </a:r>
            <a:endParaRPr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1366473951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Python nyelvben készült.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A Geomatplot egy Pythonos elképzelése.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Még mindig 2D, viszont </a:t>
            </a:r>
            <a:r>
              <a:rPr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OpenGL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-el gyorsított a rajzolás és egy </a:t>
            </a:r>
            <a:r>
              <a:rPr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GLFW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-s ablakban jelenik meg a világ.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ea typeface="Tinos"/>
              <a:cs typeface="Tinos"/>
            </a:endParaRPr>
          </a:p>
          <a:p>
            <a:pPr>
              <a:defRPr/>
            </a:pP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Numerikus kirajzolási megoldások.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pic>
        <p:nvPicPr>
          <p:cNvPr id="384060172" name="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flipH="0" flipV="0">
            <a:off x="6153148" y="3034382"/>
            <a:ext cx="5200649" cy="3275930"/>
          </a:xfrm>
          <a:prstGeom prst="rect">
            <a:avLst/>
          </a:prstGeom>
        </p:spPr>
      </p:pic>
      <p:sp>
        <p:nvSpPr>
          <p:cNvPr id="1808441573" name=""/>
          <p:cNvSpPr txBox="1"/>
          <p:nvPr/>
        </p:nvSpPr>
        <p:spPr bwMode="auto">
          <a:xfrm flipH="0" flipV="0">
            <a:off x="478199" y="3809999"/>
            <a:ext cx="4210769" cy="1189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400" b="1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numerical_integration.py</a:t>
            </a:r>
            <a:endParaRPr sz="24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algn="ctr">
              <a:defRPr/>
            </a:pPr>
            <a:r>
              <a:rPr sz="2400" b="1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+</a:t>
            </a:r>
            <a:endParaRPr sz="24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algn="ctr">
              <a:defRPr/>
            </a:pPr>
            <a:r>
              <a:rPr sz="2400" b="1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numerical_integration.frag</a:t>
            </a:r>
            <a:endParaRPr sz="24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2037409594" name=""/>
          <p:cNvSpPr/>
          <p:nvPr/>
        </p:nvSpPr>
        <p:spPr bwMode="auto">
          <a:xfrm flipH="0" flipV="0">
            <a:off x="4554899" y="4190999"/>
            <a:ext cx="1200150" cy="628650"/>
          </a:xfrm>
          <a:prstGeom prst="rightArrow">
            <a:avLst>
              <a:gd name="adj1" fmla="val 50000"/>
              <a:gd name="adj2" fmla="val 50000"/>
            </a:avLst>
          </a:prstGeom>
          <a:noFill/>
          <a:ln w="28575" cap="flat" cmpd="sng" algn="ctr">
            <a:solidFill>
              <a:schemeClr val="bg1">
                <a:lumMod val="50196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44623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b="1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Juliagebra</a:t>
            </a:r>
            <a:endParaRPr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1656270745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Milyen a Julia nyelv?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JIT-es (Just in time compile-olt)</a:t>
            </a: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Szemétgyűjtős.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Dinamikusan típusozott (nem muszáj, de </a:t>
            </a:r>
            <a:r>
              <a:rPr sz="2100"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lehet </a:t>
            </a:r>
            <a:r>
              <a:rPr lang="en-US" sz="2100" b="0" i="0" u="none" strike="noStrike" cap="none" spc="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típusokat megadni</a:t>
            </a: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).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Multiple-dispatch paradigmával rendelkezik.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0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Miért Julia?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JIT + típusozás miatt megfelelően gyorsak lesznek a </a:t>
            </a:r>
            <a:r>
              <a:rPr sz="2100"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callback</a:t>
            </a: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-ek, amiket futási idő alatt kell megadni (a Geopyplot egyik legnagyobb </a:t>
            </a:r>
            <a:r>
              <a:rPr sz="2100"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bottleneck</a:t>
            </a: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-e volt)</a:t>
            </a: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pic>
        <p:nvPicPr>
          <p:cNvPr id="169808689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733449" y="956114"/>
            <a:ext cx="2279399" cy="14691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084983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 sz="3300" b="1" i="0" u="none" strike="noStrike" cap="none" spc="0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Juliagebra</a:t>
            </a:r>
            <a:endParaRPr sz="33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1154020711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Mi a legfőbb célja a Juliagebra-nak a többi változathoz képest?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 lvl="1">
              <a:defRPr/>
            </a:pP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Ugyanaz a függőségi interaktív rendszer, gráfkiértékelés mint a Geomatplot, Geopyplot-ban, csak mindez </a:t>
            </a:r>
            <a:r>
              <a:rPr sz="2100"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3D-ben</a:t>
            </a:r>
            <a:r>
              <a:rPr sz="2100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 még hatékonyabb megjelenítéssel.</a:t>
            </a:r>
            <a:endParaRPr sz="2100"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4293704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 sz="3300" b="1" i="0" u="none" strike="noStrike" cap="none" spc="0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Juliagebra</a:t>
            </a:r>
            <a:r>
              <a:rPr sz="3300" b="1">
                <a:ln w="1269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cs typeface="Tinos"/>
              </a:rPr>
              <a:t> által használt könyvtárak</a:t>
            </a:r>
            <a:endParaRPr sz="3300" b="1">
              <a:ln w="1269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  <p:sp>
        <p:nvSpPr>
          <p:cNvPr id="364157507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OpenGL 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-&gt; GPU gyorsítás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GLFW 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-&gt; ablakkezelés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  <a:p>
            <a:pPr>
              <a:defRPr/>
            </a:pPr>
            <a:r>
              <a:rPr b="1"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ImGui </a:t>
            </a:r>
            <a:r>
              <a:rPr>
                <a:ln w="6349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nos"/>
                <a:ea typeface="Tinos"/>
                <a:cs typeface="Tinos"/>
              </a:rPr>
              <a:t>-&gt; UI.</a:t>
            </a:r>
            <a:endParaRPr>
              <a:ln w="6349">
                <a:solidFill>
                  <a:schemeClr val="bg1">
                    <a:lumMod val="50000"/>
                  </a:schemeClr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latin typeface="Tinos"/>
              <a:cs typeface="Tino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Blank">
  <a:themeElements>
    <a:clrScheme name="Aspect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Office Theme">
        <a:dk1>
          <a:sysClr val="windowText" lastClr="000000"/>
        </a:dk1>
        <a:lt1>
          <a:sysClr val="window" lastClr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</a:extraClrScheme>
  </a:extraClrSchemeLst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ONLYOFFICE/8.2.2.22</Application>
  <PresentationFormat>On-screen Show (4:3)</PresentationFormat>
  <Paragraphs>0</Paragraphs>
  <Slides>15</Slides>
  <Notes>15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10</cp:revision>
  <dcterms:modified xsi:type="dcterms:W3CDTF">2025-01-23T04:07:25Z</dcterms:modified>
</cp:coreProperties>
</file>